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11"/>
  </p:notesMasterIdLst>
  <p:handoutMasterIdLst>
    <p:handoutMasterId r:id="rId12"/>
  </p:handoutMasterIdLst>
  <p:sldIdLst>
    <p:sldId id="272" r:id="rId2"/>
    <p:sldId id="449" r:id="rId3"/>
    <p:sldId id="450" r:id="rId4"/>
    <p:sldId id="457" r:id="rId5"/>
    <p:sldId id="454" r:id="rId6"/>
    <p:sldId id="455" r:id="rId7"/>
    <p:sldId id="456" r:id="rId8"/>
    <p:sldId id="452" r:id="rId9"/>
    <p:sldId id="453" r:id="rId10"/>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2855C"/>
    <a:srgbClr val="009051"/>
    <a:srgbClr val="9AD217"/>
    <a:srgbClr val="C53F3B"/>
    <a:srgbClr val="4D3767"/>
    <a:srgbClr val="91B444"/>
    <a:srgbClr val="34A1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15" autoAdjust="0"/>
    <p:restoredTop sz="94608"/>
  </p:normalViewPr>
  <p:slideViewPr>
    <p:cSldViewPr>
      <p:cViewPr varScale="1">
        <p:scale>
          <a:sx n="99" d="100"/>
          <a:sy n="99" d="100"/>
        </p:scale>
        <p:origin x="440" y="184"/>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99BA875-33BD-465D-9223-169FA7BCB839}"/>
              </a:ext>
            </a:extLst>
          </p:cNvPr>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059F575A-15A5-4BE1-AE4A-51603549A210}"/>
              </a:ext>
            </a:extLst>
          </p:cNvPr>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4B1B5085-0FC8-4E83-9033-976680D607B2}" type="datetimeFigureOut">
              <a:rPr lang="en-GB" smtClean="0"/>
              <a:t>23/07/2019</a:t>
            </a:fld>
            <a:endParaRPr lang="en-GB"/>
          </a:p>
        </p:txBody>
      </p:sp>
      <p:sp>
        <p:nvSpPr>
          <p:cNvPr id="4" name="Footer Placeholder 3">
            <a:extLst>
              <a:ext uri="{FF2B5EF4-FFF2-40B4-BE49-F238E27FC236}">
                <a16:creationId xmlns:a16="http://schemas.microsoft.com/office/drawing/2014/main" id="{016BEB81-BDCF-45A2-A281-9A3816E72B3A}"/>
              </a:ext>
            </a:extLst>
          </p:cNvPr>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44D8E80-3071-4FE8-A72B-5D18F28C98D0}"/>
              </a:ext>
            </a:extLst>
          </p:cNvPr>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18E08D1E-D98B-41A6-B988-AE20786C621B}" type="slidenum">
              <a:rPr lang="en-GB" smtClean="0"/>
              <a:t>‹#›</a:t>
            </a:fld>
            <a:endParaRPr lang="en-GB"/>
          </a:p>
        </p:txBody>
      </p:sp>
    </p:spTree>
    <p:extLst>
      <p:ext uri="{BB962C8B-B14F-4D97-AF65-F5344CB8AC3E}">
        <p14:creationId xmlns:p14="http://schemas.microsoft.com/office/powerpoint/2010/main" val="32253448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85AEB678-9F5A-9741-806F-11FB7D79678D}" type="datetimeFigureOut">
              <a:rPr lang="en-US" smtClean="0"/>
              <a:t>7/23/19</a:t>
            </a:fld>
            <a:endParaRPr lang="en-US"/>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0324CB9E-6EAD-3943-A23D-8FBAC8A8AA1E}" type="slidenum">
              <a:rPr lang="en-US" smtClean="0"/>
              <a:t>‹#›</a:t>
            </a:fld>
            <a:endParaRPr lang="en-US"/>
          </a:p>
        </p:txBody>
      </p:sp>
    </p:spTree>
    <p:extLst>
      <p:ext uri="{BB962C8B-B14F-4D97-AF65-F5344CB8AC3E}">
        <p14:creationId xmlns:p14="http://schemas.microsoft.com/office/powerpoint/2010/main" val="360499701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285FD1-9CFA-6A49-8C9C-F0A2164C5926}" type="slidenum">
              <a:rPr lang="en-US" smtClean="0"/>
              <a:t>1</a:t>
            </a:fld>
            <a:endParaRPr lang="en-US"/>
          </a:p>
        </p:txBody>
      </p:sp>
    </p:spTree>
    <p:extLst>
      <p:ext uri="{BB962C8B-B14F-4D97-AF65-F5344CB8AC3E}">
        <p14:creationId xmlns:p14="http://schemas.microsoft.com/office/powerpoint/2010/main" val="34716971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bg1"/>
                </a:solidFill>
              </a:defRPr>
            </a:lvl1pPr>
          </a:lstStyle>
          <a:p>
            <a:fld id="{172BF982-5B20-464F-ACD6-9D43F62270A0}" type="datetimeFigureOut">
              <a:rPr lang="en-US" smtClean="0"/>
              <a:pPr/>
              <a:t>7/23/19</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49146C9-5448-412F-9D23-61272F69C234}" type="slidenum">
              <a:rPr lang="en-US" smtClean="0"/>
              <a:pPr/>
              <a:t>‹#›</a:t>
            </a:fld>
            <a:endParaRPr lang="en-US"/>
          </a:p>
        </p:txBody>
      </p:sp>
    </p:spTree>
    <p:extLst>
      <p:ext uri="{BB962C8B-B14F-4D97-AF65-F5344CB8AC3E}">
        <p14:creationId xmlns:p14="http://schemas.microsoft.com/office/powerpoint/2010/main" val="42471590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2BF982-5B20-464F-ACD6-9D43F62270A0}" type="datetimeFigureOut">
              <a:rPr lang="en-US" smtClean="0"/>
              <a:t>7/23/19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9146C9-5448-412F-9D23-61272F69C234}" type="slidenum">
              <a:rPr lang="en-US" smtClean="0"/>
              <a:t>‹#›</a:t>
            </a:fld>
            <a:endParaRPr lang="en-US"/>
          </a:p>
        </p:txBody>
      </p:sp>
    </p:spTree>
    <p:extLst>
      <p:ext uri="{BB962C8B-B14F-4D97-AF65-F5344CB8AC3E}">
        <p14:creationId xmlns:p14="http://schemas.microsoft.com/office/powerpoint/2010/main" val="251131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2BF982-5B20-464F-ACD6-9D43F62270A0}" type="datetimeFigureOut">
              <a:rPr lang="en-US" smtClean="0"/>
              <a:t>7/23/19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9146C9-5448-412F-9D23-61272F69C234}" type="slidenum">
              <a:rPr lang="en-US" smtClean="0"/>
              <a:t>‹#›</a:t>
            </a:fld>
            <a:endParaRPr lang="en-US"/>
          </a:p>
        </p:txBody>
      </p:sp>
    </p:spTree>
    <p:extLst>
      <p:ext uri="{BB962C8B-B14F-4D97-AF65-F5344CB8AC3E}">
        <p14:creationId xmlns:p14="http://schemas.microsoft.com/office/powerpoint/2010/main" val="2612110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solidFill>
                  <a:schemeClr val="bg1"/>
                </a:solidFill>
              </a:defRPr>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172BF982-5B20-464F-ACD6-9D43F62270A0}" type="datetimeFigureOut">
              <a:rPr lang="en-US" smtClean="0"/>
              <a:pPr/>
              <a:t>7/23/19</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49146C9-5448-412F-9D23-61272F69C234}" type="slidenum">
              <a:rPr lang="en-US" smtClean="0"/>
              <a:pPr/>
              <a:t>‹#›</a:t>
            </a:fld>
            <a:endParaRPr lang="en-US"/>
          </a:p>
        </p:txBody>
      </p:sp>
    </p:spTree>
    <p:extLst>
      <p:ext uri="{BB962C8B-B14F-4D97-AF65-F5344CB8AC3E}">
        <p14:creationId xmlns:p14="http://schemas.microsoft.com/office/powerpoint/2010/main" val="1832698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2BF982-5B20-464F-ACD6-9D43F62270A0}" type="datetimeFigureOut">
              <a:rPr lang="en-US" smtClean="0"/>
              <a:t>7/23/19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9146C9-5448-412F-9D23-61272F69C234}" type="slidenum">
              <a:rPr lang="en-US" smtClean="0"/>
              <a:t>‹#›</a:t>
            </a:fld>
            <a:endParaRPr lang="en-US"/>
          </a:p>
        </p:txBody>
      </p:sp>
    </p:spTree>
    <p:extLst>
      <p:ext uri="{BB962C8B-B14F-4D97-AF65-F5344CB8AC3E}">
        <p14:creationId xmlns:p14="http://schemas.microsoft.com/office/powerpoint/2010/main" val="934800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2BF982-5B20-464F-ACD6-9D43F62270A0}" type="datetimeFigureOut">
              <a:rPr lang="en-US" smtClean="0"/>
              <a:t>7/23/19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9146C9-5448-412F-9D23-61272F69C234}" type="slidenum">
              <a:rPr lang="en-US" smtClean="0"/>
              <a:t>‹#›</a:t>
            </a:fld>
            <a:endParaRPr lang="en-US"/>
          </a:p>
        </p:txBody>
      </p:sp>
    </p:spTree>
    <p:extLst>
      <p:ext uri="{BB962C8B-B14F-4D97-AF65-F5344CB8AC3E}">
        <p14:creationId xmlns:p14="http://schemas.microsoft.com/office/powerpoint/2010/main" val="3493646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2BF982-5B20-464F-ACD6-9D43F62270A0}" type="datetimeFigureOut">
              <a:rPr lang="en-US" smtClean="0"/>
              <a:t>7/23/19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9146C9-5448-412F-9D23-61272F69C234}" type="slidenum">
              <a:rPr lang="en-US" smtClean="0"/>
              <a:t>‹#›</a:t>
            </a:fld>
            <a:endParaRPr lang="en-US"/>
          </a:p>
        </p:txBody>
      </p:sp>
    </p:spTree>
    <p:extLst>
      <p:ext uri="{BB962C8B-B14F-4D97-AF65-F5344CB8AC3E}">
        <p14:creationId xmlns:p14="http://schemas.microsoft.com/office/powerpoint/2010/main" val="1621791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2BF982-5B20-464F-ACD6-9D43F62270A0}" type="datetimeFigureOut">
              <a:rPr lang="en-US" smtClean="0"/>
              <a:t>7/23/19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9146C9-5448-412F-9D23-61272F69C234}" type="slidenum">
              <a:rPr lang="en-US" smtClean="0"/>
              <a:t>‹#›</a:t>
            </a:fld>
            <a:endParaRPr lang="en-US"/>
          </a:p>
        </p:txBody>
      </p:sp>
    </p:spTree>
    <p:extLst>
      <p:ext uri="{BB962C8B-B14F-4D97-AF65-F5344CB8AC3E}">
        <p14:creationId xmlns:p14="http://schemas.microsoft.com/office/powerpoint/2010/main" val="1042707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72BF982-5B20-464F-ACD6-9D43F62270A0}" type="datetimeFigureOut">
              <a:rPr lang="en-US" smtClean="0"/>
              <a:t>7/23/19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9146C9-5448-412F-9D23-61272F69C234}" type="slidenum">
              <a:rPr lang="en-US" smtClean="0"/>
              <a:t>‹#›</a:t>
            </a:fld>
            <a:endParaRPr lang="en-US"/>
          </a:p>
        </p:txBody>
      </p:sp>
    </p:spTree>
    <p:extLst>
      <p:ext uri="{BB962C8B-B14F-4D97-AF65-F5344CB8AC3E}">
        <p14:creationId xmlns:p14="http://schemas.microsoft.com/office/powerpoint/2010/main" val="3338225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72BF982-5B20-464F-ACD6-9D43F62270A0}" type="datetimeFigureOut">
              <a:rPr lang="en-US" smtClean="0"/>
              <a:t>7/23/19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9146C9-5448-412F-9D23-61272F69C234}" type="slidenum">
              <a:rPr lang="en-US" smtClean="0"/>
              <a:t>‹#›</a:t>
            </a:fld>
            <a:endParaRPr lang="en-US"/>
          </a:p>
        </p:txBody>
      </p:sp>
    </p:spTree>
    <p:extLst>
      <p:ext uri="{BB962C8B-B14F-4D97-AF65-F5344CB8AC3E}">
        <p14:creationId xmlns:p14="http://schemas.microsoft.com/office/powerpoint/2010/main" val="2707589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2BF982-5B20-464F-ACD6-9D43F62270A0}" type="datetimeFigureOut">
              <a:rPr lang="en-US" smtClean="0"/>
              <a:t>7/23/19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9146C9-5448-412F-9D23-61272F69C234}" type="slidenum">
              <a:rPr lang="en-US" smtClean="0"/>
              <a:t>‹#›</a:t>
            </a:fld>
            <a:endParaRPr lang="en-US"/>
          </a:p>
        </p:txBody>
      </p:sp>
    </p:spTree>
    <p:extLst>
      <p:ext uri="{BB962C8B-B14F-4D97-AF65-F5344CB8AC3E}">
        <p14:creationId xmlns:p14="http://schemas.microsoft.com/office/powerpoint/2010/main" val="32720861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8" r:id="rId7"/>
    <p:sldLayoutId id="2147483656" r:id="rId8"/>
    <p:sldLayoutId id="2147483657" r:id="rId9"/>
    <p:sldLayoutId id="2147483655"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emf"/><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5.emf"/><Relationship Id="rId1" Type="http://schemas.openxmlformats.org/officeDocument/2006/relationships/slideLayout" Target="../slideLayouts/slideLayout2.xml"/><Relationship Id="rId5" Type="http://schemas.openxmlformats.org/officeDocument/2006/relationships/image" Target="../media/image17.tiff"/><Relationship Id="rId4" Type="http://schemas.openxmlformats.org/officeDocument/2006/relationships/image" Target="../media/image16.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0500" y="4648200"/>
            <a:ext cx="11811000" cy="927100"/>
          </a:xfrm>
        </p:spPr>
        <p:txBody>
          <a:bodyPr>
            <a:normAutofit/>
          </a:bodyPr>
          <a:lstStyle/>
          <a:p>
            <a:r>
              <a:rPr lang="en-US" sz="1500" dirty="0">
                <a:solidFill>
                  <a:srgbClr val="FFFF00"/>
                </a:solidFill>
                <a:latin typeface="Avenir Roman" panose="02000503020000020003" pitchFamily="2" charset="0"/>
              </a:rPr>
              <a:t>10</a:t>
            </a:r>
            <a:r>
              <a:rPr lang="en-US" sz="1500" baseline="30000" dirty="0">
                <a:solidFill>
                  <a:srgbClr val="FFFF00"/>
                </a:solidFill>
                <a:latin typeface="Avenir Roman" panose="02000503020000020003" pitchFamily="2" charset="0"/>
              </a:rPr>
              <a:t>th</a:t>
            </a:r>
            <a:r>
              <a:rPr lang="en-US" sz="1500" dirty="0">
                <a:solidFill>
                  <a:srgbClr val="FFFF00"/>
                </a:solidFill>
                <a:latin typeface="Avenir Roman" panose="02000503020000020003" pitchFamily="2" charset="0"/>
              </a:rPr>
              <a:t> IAS Conference on HIV Science (IAS 2019)</a:t>
            </a:r>
          </a:p>
          <a:p>
            <a:r>
              <a:rPr lang="en-US" sz="1500" dirty="0">
                <a:solidFill>
                  <a:srgbClr val="FFFF00"/>
                </a:solidFill>
                <a:latin typeface="Avenir Roman" panose="02000503020000020003" pitchFamily="2" charset="0"/>
              </a:rPr>
              <a:t>July 2019, Mexico City</a:t>
            </a:r>
          </a:p>
        </p:txBody>
      </p:sp>
      <p:sp>
        <p:nvSpPr>
          <p:cNvPr id="7" name="Title 1"/>
          <p:cNvSpPr txBox="1">
            <a:spLocks/>
          </p:cNvSpPr>
          <p:nvPr/>
        </p:nvSpPr>
        <p:spPr>
          <a:xfrm>
            <a:off x="838200" y="304800"/>
            <a:ext cx="10515600" cy="3048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bg1"/>
                </a:solidFill>
                <a:latin typeface="+mj-lt"/>
                <a:ea typeface="+mj-ea"/>
                <a:cs typeface="+mj-cs"/>
              </a:defRPr>
            </a:lvl1pPr>
          </a:lstStyle>
          <a:p>
            <a:r>
              <a:rPr lang="en-US" b="1" dirty="0">
                <a:latin typeface="Avenir Roman" panose="02000503020000020003" pitchFamily="2" charset="0"/>
              </a:rPr>
              <a:t>Understanding Gaps in the HIV Treatment Cascade in 11 West African Countries: Findings from the Regional Community Treatment Observatory</a:t>
            </a:r>
          </a:p>
        </p:txBody>
      </p:sp>
      <p:sp>
        <p:nvSpPr>
          <p:cNvPr id="2" name="Rectangle 1">
            <a:extLst>
              <a:ext uri="{FF2B5EF4-FFF2-40B4-BE49-F238E27FC236}">
                <a16:creationId xmlns:a16="http://schemas.microsoft.com/office/drawing/2014/main" id="{537D0D7B-05EB-E848-8314-2D2040E9C7BA}"/>
              </a:ext>
            </a:extLst>
          </p:cNvPr>
          <p:cNvSpPr/>
          <p:nvPr/>
        </p:nvSpPr>
        <p:spPr>
          <a:xfrm>
            <a:off x="838200" y="3460402"/>
            <a:ext cx="11201400" cy="692497"/>
          </a:xfrm>
          <a:prstGeom prst="rect">
            <a:avLst/>
          </a:prstGeom>
        </p:spPr>
        <p:txBody>
          <a:bodyPr wrap="square">
            <a:spAutoFit/>
          </a:bodyPr>
          <a:lstStyle/>
          <a:p>
            <a:r>
              <a:rPr lang="en-US" sz="1500" b="1" dirty="0">
                <a:solidFill>
                  <a:schemeClr val="bg1"/>
                </a:solidFill>
                <a:latin typeface="Avenir Roman" panose="02000503020000020003" pitchFamily="2" charset="0"/>
              </a:rPr>
              <a:t>W. Mosime</a:t>
            </a:r>
            <a:r>
              <a:rPr lang="en-US" sz="1500" b="1" baseline="30000" dirty="0">
                <a:solidFill>
                  <a:schemeClr val="bg1"/>
                </a:solidFill>
                <a:latin typeface="Avenir Roman" panose="02000503020000020003" pitchFamily="2" charset="0"/>
              </a:rPr>
              <a:t>1</a:t>
            </a:r>
            <a:r>
              <a:rPr lang="en-US" sz="1500" b="1" dirty="0">
                <a:solidFill>
                  <a:schemeClr val="bg1"/>
                </a:solidFill>
                <a:latin typeface="Avenir Roman" panose="02000503020000020003" pitchFamily="2" charset="0"/>
              </a:rPr>
              <a:t>, G. Oberth</a:t>
            </a:r>
            <a:r>
              <a:rPr lang="en-US" sz="1500" b="1" baseline="30000" dirty="0">
                <a:solidFill>
                  <a:schemeClr val="bg1"/>
                </a:solidFill>
                <a:latin typeface="Avenir Roman" panose="02000503020000020003" pitchFamily="2" charset="0"/>
              </a:rPr>
              <a:t>2</a:t>
            </a:r>
            <a:r>
              <a:rPr lang="en-US" sz="1500" b="1" dirty="0">
                <a:solidFill>
                  <a:schemeClr val="bg1"/>
                </a:solidFill>
                <a:latin typeface="Avenir Roman" panose="02000503020000020003" pitchFamily="2" charset="0"/>
              </a:rPr>
              <a:t>, S. Baptiste</a:t>
            </a:r>
            <a:r>
              <a:rPr lang="en-US" sz="1500" b="1" baseline="30000" dirty="0">
                <a:solidFill>
                  <a:schemeClr val="bg1"/>
                </a:solidFill>
                <a:latin typeface="Avenir Roman" panose="02000503020000020003" pitchFamily="2" charset="0"/>
              </a:rPr>
              <a:t>1</a:t>
            </a:r>
            <a:r>
              <a:rPr lang="en-US" sz="1500" b="1" dirty="0">
                <a:solidFill>
                  <a:schemeClr val="bg1"/>
                </a:solidFill>
                <a:latin typeface="Avenir Roman" panose="02000503020000020003" pitchFamily="2" charset="0"/>
              </a:rPr>
              <a:t>, A. Manouan</a:t>
            </a:r>
            <a:r>
              <a:rPr lang="en-US" sz="1500" b="1" baseline="30000" dirty="0">
                <a:solidFill>
                  <a:schemeClr val="bg1"/>
                </a:solidFill>
                <a:latin typeface="Avenir Roman" panose="02000503020000020003" pitchFamily="2" charset="0"/>
              </a:rPr>
              <a:t>1</a:t>
            </a:r>
            <a:r>
              <a:rPr lang="en-US" sz="1500" b="1" dirty="0">
                <a:solidFill>
                  <a:schemeClr val="bg1"/>
                </a:solidFill>
                <a:latin typeface="Avenir Roman" panose="02000503020000020003" pitchFamily="2" charset="0"/>
              </a:rPr>
              <a:t>, P. Garcia</a:t>
            </a:r>
            <a:r>
              <a:rPr lang="en-US" sz="1500" b="1" baseline="30000" dirty="0">
                <a:solidFill>
                  <a:schemeClr val="bg1"/>
                </a:solidFill>
                <a:latin typeface="Avenir Roman" panose="02000503020000020003" pitchFamily="2" charset="0"/>
              </a:rPr>
              <a:t>1</a:t>
            </a:r>
            <a:r>
              <a:rPr lang="en-US" sz="1500" b="1" dirty="0">
                <a:solidFill>
                  <a:schemeClr val="bg1"/>
                </a:solidFill>
                <a:latin typeface="Avenir Roman" panose="02000503020000020003" pitchFamily="2" charset="0"/>
              </a:rPr>
              <a:t>, T. Taro</a:t>
            </a:r>
            <a:r>
              <a:rPr lang="en-US" sz="1500" b="1" baseline="30000" dirty="0">
                <a:solidFill>
                  <a:schemeClr val="bg1"/>
                </a:solidFill>
                <a:latin typeface="Avenir Roman" panose="02000503020000020003" pitchFamily="2" charset="0"/>
              </a:rPr>
              <a:t>1</a:t>
            </a:r>
            <a:r>
              <a:rPr lang="en-US" sz="1500" b="1" dirty="0">
                <a:solidFill>
                  <a:schemeClr val="bg1"/>
                </a:solidFill>
                <a:latin typeface="Avenir Roman" panose="02000503020000020003" pitchFamily="2" charset="0"/>
              </a:rPr>
              <a:t>, O.B.K. Gueye</a:t>
            </a:r>
            <a:r>
              <a:rPr lang="en-US" sz="1500" b="1" baseline="30000" dirty="0">
                <a:solidFill>
                  <a:schemeClr val="bg1"/>
                </a:solidFill>
                <a:latin typeface="Avenir Roman" panose="02000503020000020003" pitchFamily="2" charset="0"/>
              </a:rPr>
              <a:t>1</a:t>
            </a:r>
            <a:r>
              <a:rPr lang="en-US" sz="1500" b="1" dirty="0">
                <a:solidFill>
                  <a:schemeClr val="bg1"/>
                </a:solidFill>
                <a:latin typeface="Avenir Roman" panose="02000503020000020003" pitchFamily="2" charset="0"/>
              </a:rPr>
              <a:t>, A.M. Traore</a:t>
            </a:r>
            <a:r>
              <a:rPr lang="en-US" sz="1500" b="1" baseline="30000" dirty="0">
                <a:solidFill>
                  <a:schemeClr val="bg1"/>
                </a:solidFill>
                <a:latin typeface="Avenir Roman" panose="02000503020000020003" pitchFamily="2" charset="0"/>
              </a:rPr>
              <a:t>1  </a:t>
            </a:r>
            <a:r>
              <a:rPr lang="en-US" sz="1500" b="1" dirty="0">
                <a:solidFill>
                  <a:schemeClr val="bg1"/>
                </a:solidFill>
                <a:latin typeface="Avenir Roman" panose="02000503020000020003" pitchFamily="2" charset="0"/>
              </a:rPr>
              <a:t>&amp; R. Boka</a:t>
            </a:r>
            <a:r>
              <a:rPr lang="en-US" sz="1500" b="1" baseline="30000" dirty="0">
                <a:solidFill>
                  <a:schemeClr val="bg1"/>
                </a:solidFill>
                <a:latin typeface="Avenir Roman" panose="02000503020000020003" pitchFamily="2" charset="0"/>
              </a:rPr>
              <a:t>1</a:t>
            </a:r>
          </a:p>
          <a:p>
            <a:r>
              <a:rPr lang="en-US" sz="1200" baseline="30000" dirty="0">
                <a:solidFill>
                  <a:schemeClr val="bg1"/>
                </a:solidFill>
                <a:latin typeface="Avenir Roman" panose="02000503020000020003" pitchFamily="2" charset="0"/>
              </a:rPr>
              <a:t>1</a:t>
            </a:r>
            <a:r>
              <a:rPr lang="en-US" sz="1200" dirty="0">
                <a:solidFill>
                  <a:schemeClr val="bg1"/>
                </a:solidFill>
                <a:latin typeface="Avenir Roman" panose="02000503020000020003" pitchFamily="2" charset="0"/>
              </a:rPr>
              <a:t> International Treatment Preparedness Coalition (ITPC). West Africa Team in Abidjan, Côte d’Ivoire. Global Team in New York, Gaborone and Johannesburg</a:t>
            </a:r>
          </a:p>
          <a:p>
            <a:r>
              <a:rPr lang="en-US" sz="1200" baseline="30000" dirty="0">
                <a:solidFill>
                  <a:schemeClr val="bg1"/>
                </a:solidFill>
                <a:latin typeface="Avenir Roman" panose="02000503020000020003" pitchFamily="2" charset="0"/>
              </a:rPr>
              <a:t>2 </a:t>
            </a:r>
            <a:r>
              <a:rPr lang="en-US" sz="1200" dirty="0">
                <a:solidFill>
                  <a:schemeClr val="bg1"/>
                </a:solidFill>
                <a:latin typeface="Avenir Roman" panose="02000503020000020003" pitchFamily="2" charset="0"/>
              </a:rPr>
              <a:t>AIDS and Society Research Unit (ASRU), Centre for Social Science Research (CSSR), University of Cape Town (UCT), Cape Town South Africa</a:t>
            </a:r>
          </a:p>
        </p:txBody>
      </p:sp>
      <p:graphicFrame>
        <p:nvGraphicFramePr>
          <p:cNvPr id="3" name="Table 2">
            <a:extLst>
              <a:ext uri="{FF2B5EF4-FFF2-40B4-BE49-F238E27FC236}">
                <a16:creationId xmlns:a16="http://schemas.microsoft.com/office/drawing/2014/main" id="{B2189F6E-D638-2F49-AC2F-94249B0FD1BB}"/>
              </a:ext>
            </a:extLst>
          </p:cNvPr>
          <p:cNvGraphicFramePr>
            <a:graphicFrameLocks noGrp="1"/>
          </p:cNvGraphicFramePr>
          <p:nvPr>
            <p:extLst>
              <p:ext uri="{D42A27DB-BD31-4B8C-83A1-F6EECF244321}">
                <p14:modId xmlns:p14="http://schemas.microsoft.com/office/powerpoint/2010/main" val="1788308786"/>
              </p:ext>
            </p:extLst>
          </p:nvPr>
        </p:nvGraphicFramePr>
        <p:xfrm>
          <a:off x="203200" y="5499099"/>
          <a:ext cx="6029325" cy="1219200"/>
        </p:xfrm>
        <a:graphic>
          <a:graphicData uri="http://schemas.openxmlformats.org/drawingml/2006/table">
            <a:tbl>
              <a:tblPr/>
              <a:tblGrid>
                <a:gridCol w="1438275">
                  <a:extLst>
                    <a:ext uri="{9D8B030D-6E8A-4147-A177-3AD203B41FA5}">
                      <a16:colId xmlns:a16="http://schemas.microsoft.com/office/drawing/2014/main" val="1689792952"/>
                    </a:ext>
                  </a:extLst>
                </a:gridCol>
                <a:gridCol w="4591050">
                  <a:extLst>
                    <a:ext uri="{9D8B030D-6E8A-4147-A177-3AD203B41FA5}">
                      <a16:colId xmlns:a16="http://schemas.microsoft.com/office/drawing/2014/main" val="3138431678"/>
                    </a:ext>
                  </a:extLst>
                </a:gridCol>
              </a:tblGrid>
              <a:tr h="0">
                <a:tc>
                  <a:txBody>
                    <a:bodyPr/>
                    <a:lstStyle/>
                    <a:p>
                      <a:r>
                        <a:rPr lang="en-US" sz="1000" i="1" dirty="0">
                          <a:solidFill>
                            <a:schemeClr val="bg1"/>
                          </a:solidFill>
                          <a:effectLst/>
                          <a:latin typeface="verdana" panose="020B0604030504040204" pitchFamily="34" charset="0"/>
                        </a:rPr>
                        <a:t>Session Code:</a:t>
                      </a:r>
                      <a:endParaRPr lang="en-US" sz="1000" dirty="0">
                        <a:solidFill>
                          <a:schemeClr val="bg1"/>
                        </a:solidFill>
                        <a:effectLst/>
                        <a:latin typeface="verdana" panose="020B0604030504040204" pitchFamily="34" charset="0"/>
                      </a:endParaRPr>
                    </a:p>
                  </a:txBody>
                  <a:tcPr anchor="ctr">
                    <a:lnL>
                      <a:noFill/>
                    </a:lnL>
                    <a:lnR>
                      <a:noFill/>
                    </a:lnR>
                    <a:lnT>
                      <a:noFill/>
                    </a:lnT>
                    <a:lnB>
                      <a:noFill/>
                    </a:lnB>
                    <a:noFill/>
                  </a:tcPr>
                </a:tc>
                <a:tc>
                  <a:txBody>
                    <a:bodyPr/>
                    <a:lstStyle/>
                    <a:p>
                      <a:r>
                        <a:rPr lang="en-US" sz="1000" b="1" dirty="0">
                          <a:solidFill>
                            <a:schemeClr val="bg1"/>
                          </a:solidFill>
                          <a:effectLst/>
                          <a:latin typeface="verdana" panose="020B0604030504040204" pitchFamily="34" charset="0"/>
                        </a:rPr>
                        <a:t>TUPDB01</a:t>
                      </a:r>
                      <a:endParaRPr lang="en-US" sz="1000" dirty="0">
                        <a:solidFill>
                          <a:schemeClr val="bg1"/>
                        </a:solidFill>
                        <a:effectLst/>
                        <a:latin typeface="verdana" panose="020B0604030504040204" pitchFamily="34" charset="0"/>
                      </a:endParaRPr>
                    </a:p>
                  </a:txBody>
                  <a:tcPr anchor="ctr">
                    <a:lnL>
                      <a:noFill/>
                    </a:lnL>
                    <a:lnR>
                      <a:noFill/>
                    </a:lnR>
                    <a:lnT>
                      <a:noFill/>
                    </a:lnT>
                    <a:lnB>
                      <a:noFill/>
                    </a:lnB>
                    <a:noFill/>
                  </a:tcPr>
                </a:tc>
                <a:extLst>
                  <a:ext uri="{0D108BD9-81ED-4DB2-BD59-A6C34878D82A}">
                    <a16:rowId xmlns:a16="http://schemas.microsoft.com/office/drawing/2014/main" val="2107800092"/>
                  </a:ext>
                </a:extLst>
              </a:tr>
              <a:tr h="0">
                <a:tc>
                  <a:txBody>
                    <a:bodyPr/>
                    <a:lstStyle/>
                    <a:p>
                      <a:r>
                        <a:rPr lang="en-US" sz="1000" i="1">
                          <a:solidFill>
                            <a:schemeClr val="bg1"/>
                          </a:solidFill>
                          <a:effectLst/>
                          <a:latin typeface="verdana" panose="020B0604030504040204" pitchFamily="34" charset="0"/>
                        </a:rPr>
                        <a:t>Session Title:</a:t>
                      </a:r>
                      <a:endParaRPr lang="en-US" sz="1000">
                        <a:solidFill>
                          <a:schemeClr val="bg1"/>
                        </a:solidFill>
                        <a:effectLst/>
                        <a:latin typeface="verdana" panose="020B0604030504040204" pitchFamily="34" charset="0"/>
                      </a:endParaRPr>
                    </a:p>
                  </a:txBody>
                  <a:tcPr anchor="ctr">
                    <a:lnL>
                      <a:noFill/>
                    </a:lnL>
                    <a:lnR>
                      <a:noFill/>
                    </a:lnR>
                    <a:lnT>
                      <a:noFill/>
                    </a:lnT>
                    <a:lnB>
                      <a:noFill/>
                    </a:lnB>
                    <a:noFill/>
                  </a:tcPr>
                </a:tc>
                <a:tc>
                  <a:txBody>
                    <a:bodyPr/>
                    <a:lstStyle/>
                    <a:p>
                      <a:r>
                        <a:rPr lang="en-US" sz="1000" b="1" dirty="0">
                          <a:solidFill>
                            <a:schemeClr val="bg1"/>
                          </a:solidFill>
                          <a:effectLst/>
                          <a:latin typeface="verdana" panose="020B0604030504040204" pitchFamily="34" charset="0"/>
                        </a:rPr>
                        <a:t>Chasing waterfalls: Cascades of care</a:t>
                      </a:r>
                      <a:endParaRPr lang="en-US" sz="1000" dirty="0">
                        <a:solidFill>
                          <a:schemeClr val="bg1"/>
                        </a:solidFill>
                        <a:effectLst/>
                        <a:latin typeface="verdana" panose="020B0604030504040204" pitchFamily="34" charset="0"/>
                      </a:endParaRPr>
                    </a:p>
                  </a:txBody>
                  <a:tcPr anchor="ctr">
                    <a:lnL>
                      <a:noFill/>
                    </a:lnL>
                    <a:lnR>
                      <a:noFill/>
                    </a:lnR>
                    <a:lnT>
                      <a:noFill/>
                    </a:lnT>
                    <a:lnB>
                      <a:noFill/>
                    </a:lnB>
                    <a:noFill/>
                  </a:tcPr>
                </a:tc>
                <a:extLst>
                  <a:ext uri="{0D108BD9-81ED-4DB2-BD59-A6C34878D82A}">
                    <a16:rowId xmlns:a16="http://schemas.microsoft.com/office/drawing/2014/main" val="2704748232"/>
                  </a:ext>
                </a:extLst>
              </a:tr>
              <a:tr h="0">
                <a:tc>
                  <a:txBody>
                    <a:bodyPr/>
                    <a:lstStyle/>
                    <a:p>
                      <a:r>
                        <a:rPr lang="en-US" sz="1000" i="1">
                          <a:solidFill>
                            <a:schemeClr val="bg1"/>
                          </a:solidFill>
                          <a:effectLst/>
                          <a:latin typeface="verdana" panose="020B0604030504040204" pitchFamily="34" charset="0"/>
                        </a:rPr>
                        <a:t>Session Date:</a:t>
                      </a:r>
                      <a:endParaRPr lang="en-US" sz="1000">
                        <a:solidFill>
                          <a:schemeClr val="bg1"/>
                        </a:solidFill>
                        <a:effectLst/>
                        <a:latin typeface="verdana" panose="020B0604030504040204" pitchFamily="34" charset="0"/>
                      </a:endParaRPr>
                    </a:p>
                  </a:txBody>
                  <a:tcPr anchor="ctr">
                    <a:lnL>
                      <a:noFill/>
                    </a:lnL>
                    <a:lnR>
                      <a:noFill/>
                    </a:lnR>
                    <a:lnT>
                      <a:noFill/>
                    </a:lnT>
                    <a:lnB>
                      <a:noFill/>
                    </a:lnB>
                    <a:noFill/>
                  </a:tcPr>
                </a:tc>
                <a:tc>
                  <a:txBody>
                    <a:bodyPr/>
                    <a:lstStyle/>
                    <a:p>
                      <a:r>
                        <a:rPr lang="en-US" sz="1000" b="1" dirty="0">
                          <a:solidFill>
                            <a:schemeClr val="bg1"/>
                          </a:solidFill>
                          <a:effectLst/>
                          <a:latin typeface="verdana" panose="020B0604030504040204" pitchFamily="34" charset="0"/>
                        </a:rPr>
                        <a:t>Tuesday, 23 July 2019</a:t>
                      </a:r>
                      <a:endParaRPr lang="en-US" sz="1000" dirty="0">
                        <a:solidFill>
                          <a:schemeClr val="bg1"/>
                        </a:solidFill>
                        <a:effectLst/>
                        <a:latin typeface="verdana" panose="020B0604030504040204" pitchFamily="34" charset="0"/>
                      </a:endParaRPr>
                    </a:p>
                  </a:txBody>
                  <a:tcPr anchor="ctr">
                    <a:lnL>
                      <a:noFill/>
                    </a:lnL>
                    <a:lnR>
                      <a:noFill/>
                    </a:lnR>
                    <a:lnT>
                      <a:noFill/>
                    </a:lnT>
                    <a:lnB>
                      <a:noFill/>
                    </a:lnB>
                    <a:noFill/>
                  </a:tcPr>
                </a:tc>
                <a:extLst>
                  <a:ext uri="{0D108BD9-81ED-4DB2-BD59-A6C34878D82A}">
                    <a16:rowId xmlns:a16="http://schemas.microsoft.com/office/drawing/2014/main" val="1284411202"/>
                  </a:ext>
                </a:extLst>
              </a:tr>
              <a:tr h="0">
                <a:tc>
                  <a:txBody>
                    <a:bodyPr/>
                    <a:lstStyle/>
                    <a:p>
                      <a:r>
                        <a:rPr lang="en-US" sz="1000" i="1">
                          <a:solidFill>
                            <a:schemeClr val="bg1"/>
                          </a:solidFill>
                          <a:effectLst/>
                          <a:latin typeface="verdana" panose="020B0604030504040204" pitchFamily="34" charset="0"/>
                        </a:rPr>
                        <a:t>Session Time:</a:t>
                      </a:r>
                      <a:endParaRPr lang="en-US" sz="1000">
                        <a:solidFill>
                          <a:schemeClr val="bg1"/>
                        </a:solidFill>
                        <a:effectLst/>
                        <a:latin typeface="verdana" panose="020B0604030504040204" pitchFamily="34" charset="0"/>
                      </a:endParaRPr>
                    </a:p>
                  </a:txBody>
                  <a:tcPr anchor="ctr">
                    <a:lnL>
                      <a:noFill/>
                    </a:lnL>
                    <a:lnR>
                      <a:noFill/>
                    </a:lnR>
                    <a:lnT>
                      <a:noFill/>
                    </a:lnT>
                    <a:lnB>
                      <a:noFill/>
                    </a:lnB>
                    <a:noFill/>
                  </a:tcPr>
                </a:tc>
                <a:tc>
                  <a:txBody>
                    <a:bodyPr/>
                    <a:lstStyle/>
                    <a:p>
                      <a:r>
                        <a:rPr lang="en-US" sz="1000" b="1" dirty="0">
                          <a:solidFill>
                            <a:schemeClr val="bg1"/>
                          </a:solidFill>
                          <a:effectLst/>
                          <a:latin typeface="verdana" panose="020B0604030504040204" pitchFamily="34" charset="0"/>
                        </a:rPr>
                        <a:t>13:00-14:00</a:t>
                      </a:r>
                      <a:endParaRPr lang="en-US" sz="1000" dirty="0">
                        <a:solidFill>
                          <a:schemeClr val="bg1"/>
                        </a:solidFill>
                        <a:effectLst/>
                        <a:latin typeface="verdana" panose="020B0604030504040204" pitchFamily="34" charset="0"/>
                      </a:endParaRPr>
                    </a:p>
                  </a:txBody>
                  <a:tcPr anchor="ctr">
                    <a:lnL>
                      <a:noFill/>
                    </a:lnL>
                    <a:lnR>
                      <a:noFill/>
                    </a:lnR>
                    <a:lnT>
                      <a:noFill/>
                    </a:lnT>
                    <a:lnB>
                      <a:noFill/>
                    </a:lnB>
                    <a:noFill/>
                  </a:tcPr>
                </a:tc>
                <a:extLst>
                  <a:ext uri="{0D108BD9-81ED-4DB2-BD59-A6C34878D82A}">
                    <a16:rowId xmlns:a16="http://schemas.microsoft.com/office/drawing/2014/main" val="3864352618"/>
                  </a:ext>
                </a:extLst>
              </a:tr>
              <a:tr h="0">
                <a:tc>
                  <a:txBody>
                    <a:bodyPr/>
                    <a:lstStyle/>
                    <a:p>
                      <a:r>
                        <a:rPr lang="en-US" sz="1000" i="1">
                          <a:solidFill>
                            <a:schemeClr val="bg1"/>
                          </a:solidFill>
                          <a:effectLst/>
                          <a:latin typeface="verdana" panose="020B0604030504040204" pitchFamily="34" charset="0"/>
                        </a:rPr>
                        <a:t>Session Room:</a:t>
                      </a:r>
                      <a:endParaRPr lang="en-US" sz="1000">
                        <a:solidFill>
                          <a:schemeClr val="bg1"/>
                        </a:solidFill>
                        <a:effectLst/>
                        <a:latin typeface="verdana" panose="020B0604030504040204" pitchFamily="34" charset="0"/>
                      </a:endParaRPr>
                    </a:p>
                  </a:txBody>
                  <a:tcPr anchor="ctr">
                    <a:lnL>
                      <a:noFill/>
                    </a:lnL>
                    <a:lnR>
                      <a:noFill/>
                    </a:lnR>
                    <a:lnT>
                      <a:noFill/>
                    </a:lnT>
                    <a:lnB>
                      <a:noFill/>
                    </a:lnB>
                    <a:noFill/>
                  </a:tcPr>
                </a:tc>
                <a:tc>
                  <a:txBody>
                    <a:bodyPr/>
                    <a:lstStyle/>
                    <a:p>
                      <a:r>
                        <a:rPr lang="en-US" sz="1000" b="1" dirty="0">
                          <a:solidFill>
                            <a:schemeClr val="bg1"/>
                          </a:solidFill>
                          <a:effectLst/>
                          <a:latin typeface="verdana" panose="020B0604030504040204" pitchFamily="34" charset="0"/>
                        </a:rPr>
                        <a:t>Palacio de Iturbide 1 y 2 (SR4)</a:t>
                      </a:r>
                      <a:endParaRPr lang="en-US" sz="1000" dirty="0">
                        <a:solidFill>
                          <a:schemeClr val="bg1"/>
                        </a:solidFill>
                        <a:effectLst/>
                        <a:latin typeface="verdana" panose="020B0604030504040204" pitchFamily="34" charset="0"/>
                      </a:endParaRPr>
                    </a:p>
                  </a:txBody>
                  <a:tcPr anchor="ctr">
                    <a:lnL>
                      <a:noFill/>
                    </a:lnL>
                    <a:lnR>
                      <a:noFill/>
                    </a:lnR>
                    <a:lnT>
                      <a:noFill/>
                    </a:lnT>
                    <a:lnB>
                      <a:noFill/>
                    </a:lnB>
                    <a:noFill/>
                  </a:tcPr>
                </a:tc>
                <a:extLst>
                  <a:ext uri="{0D108BD9-81ED-4DB2-BD59-A6C34878D82A}">
                    <a16:rowId xmlns:a16="http://schemas.microsoft.com/office/drawing/2014/main" val="2747612003"/>
                  </a:ext>
                </a:extLst>
              </a:tr>
            </a:tbl>
          </a:graphicData>
        </a:graphic>
      </p:graphicFrame>
      <p:pic>
        <p:nvPicPr>
          <p:cNvPr id="6" name="Picture 5">
            <a:extLst>
              <a:ext uri="{FF2B5EF4-FFF2-40B4-BE49-F238E27FC236}">
                <a16:creationId xmlns:a16="http://schemas.microsoft.com/office/drawing/2014/main" id="{D74347EE-115E-1E43-9AEB-C8CA97917941}"/>
              </a:ext>
            </a:extLst>
          </p:cNvPr>
          <p:cNvPicPr>
            <a:picLocks noChangeAspect="1"/>
          </p:cNvPicPr>
          <p:nvPr/>
        </p:nvPicPr>
        <p:blipFill>
          <a:blip r:embed="rId3"/>
          <a:stretch>
            <a:fillRect/>
          </a:stretch>
        </p:blipFill>
        <p:spPr>
          <a:xfrm>
            <a:off x="9906000" y="4953000"/>
            <a:ext cx="2286000" cy="1114425"/>
          </a:xfrm>
          <a:prstGeom prst="rect">
            <a:avLst/>
          </a:prstGeom>
        </p:spPr>
      </p:pic>
    </p:spTree>
    <p:extLst>
      <p:ext uri="{BB962C8B-B14F-4D97-AF65-F5344CB8AC3E}">
        <p14:creationId xmlns:p14="http://schemas.microsoft.com/office/powerpoint/2010/main" val="648601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94E8F61-24CC-2145-B645-AB130FE5B9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5" y="228600"/>
            <a:ext cx="10223790" cy="6553200"/>
          </a:xfrm>
          <a:prstGeom prst="rect">
            <a:avLst/>
          </a:prstGeom>
        </p:spPr>
      </p:pic>
      <p:pic>
        <p:nvPicPr>
          <p:cNvPr id="13" name="Picture 12">
            <a:extLst>
              <a:ext uri="{FF2B5EF4-FFF2-40B4-BE49-F238E27FC236}">
                <a16:creationId xmlns:a16="http://schemas.microsoft.com/office/drawing/2014/main" id="{30198DFD-5E18-1944-9EDD-903A4E5D9BEB}"/>
              </a:ext>
            </a:extLst>
          </p:cNvPr>
          <p:cNvPicPr>
            <a:picLocks noChangeAspect="1"/>
          </p:cNvPicPr>
          <p:nvPr/>
        </p:nvPicPr>
        <p:blipFill>
          <a:blip r:embed="rId3"/>
          <a:stretch>
            <a:fillRect/>
          </a:stretch>
        </p:blipFill>
        <p:spPr>
          <a:xfrm>
            <a:off x="9906000" y="4953000"/>
            <a:ext cx="2286000" cy="1114425"/>
          </a:xfrm>
          <a:prstGeom prst="rect">
            <a:avLst/>
          </a:prstGeom>
        </p:spPr>
      </p:pic>
    </p:spTree>
    <p:extLst>
      <p:ext uri="{BB962C8B-B14F-4D97-AF65-F5344CB8AC3E}">
        <p14:creationId xmlns:p14="http://schemas.microsoft.com/office/powerpoint/2010/main" val="3672891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7A79D3E-DAC5-E648-BD1F-25B7CE3FCD38}"/>
              </a:ext>
            </a:extLst>
          </p:cNvPr>
          <p:cNvPicPr>
            <a:picLocks noChangeAspect="1"/>
          </p:cNvPicPr>
          <p:nvPr/>
        </p:nvPicPr>
        <p:blipFill rotWithShape="1">
          <a:blip r:embed="rId2">
            <a:extLst>
              <a:ext uri="{28A0092B-C50C-407E-A947-70E740481C1C}">
                <a14:useLocalDpi xmlns:a14="http://schemas.microsoft.com/office/drawing/2010/main" val="0"/>
              </a:ext>
            </a:extLst>
          </a:blip>
          <a:srcRect b="1163"/>
          <a:stretch/>
        </p:blipFill>
        <p:spPr>
          <a:xfrm>
            <a:off x="59507" y="228600"/>
            <a:ext cx="9541693" cy="6477000"/>
          </a:xfrm>
          <a:prstGeom prst="rect">
            <a:avLst/>
          </a:prstGeom>
        </p:spPr>
      </p:pic>
      <p:pic>
        <p:nvPicPr>
          <p:cNvPr id="10" name="Picture 9">
            <a:extLst>
              <a:ext uri="{FF2B5EF4-FFF2-40B4-BE49-F238E27FC236}">
                <a16:creationId xmlns:a16="http://schemas.microsoft.com/office/drawing/2014/main" id="{2B94B9BE-70AE-8C41-B598-CC16364C2F4A}"/>
              </a:ext>
            </a:extLst>
          </p:cNvPr>
          <p:cNvPicPr>
            <a:picLocks noChangeAspect="1"/>
          </p:cNvPicPr>
          <p:nvPr/>
        </p:nvPicPr>
        <p:blipFill>
          <a:blip r:embed="rId3"/>
          <a:stretch>
            <a:fillRect/>
          </a:stretch>
        </p:blipFill>
        <p:spPr>
          <a:xfrm>
            <a:off x="9906000" y="4953000"/>
            <a:ext cx="2286000" cy="1114425"/>
          </a:xfrm>
          <a:prstGeom prst="rect">
            <a:avLst/>
          </a:prstGeom>
        </p:spPr>
      </p:pic>
    </p:spTree>
    <p:extLst>
      <p:ext uri="{BB962C8B-B14F-4D97-AF65-F5344CB8AC3E}">
        <p14:creationId xmlns:p14="http://schemas.microsoft.com/office/powerpoint/2010/main" val="22490623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838D60-AC1D-0C41-BA8A-4D47411E4908}"/>
              </a:ext>
            </a:extLst>
          </p:cNvPr>
          <p:cNvPicPr>
            <a:picLocks noChangeAspect="1"/>
          </p:cNvPicPr>
          <p:nvPr/>
        </p:nvPicPr>
        <p:blipFill>
          <a:blip r:embed="rId2"/>
          <a:stretch>
            <a:fillRect/>
          </a:stretch>
        </p:blipFill>
        <p:spPr>
          <a:xfrm>
            <a:off x="3524250" y="0"/>
            <a:ext cx="5143500" cy="6858000"/>
          </a:xfrm>
          <a:prstGeom prst="rect">
            <a:avLst/>
          </a:prstGeom>
        </p:spPr>
      </p:pic>
    </p:spTree>
    <p:extLst>
      <p:ext uri="{BB962C8B-B14F-4D97-AF65-F5344CB8AC3E}">
        <p14:creationId xmlns:p14="http://schemas.microsoft.com/office/powerpoint/2010/main" val="38366442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0198DFD-5E18-1944-9EDD-903A4E5D9BEB}"/>
              </a:ext>
            </a:extLst>
          </p:cNvPr>
          <p:cNvPicPr>
            <a:picLocks noChangeAspect="1"/>
          </p:cNvPicPr>
          <p:nvPr/>
        </p:nvPicPr>
        <p:blipFill>
          <a:blip r:embed="rId2"/>
          <a:stretch>
            <a:fillRect/>
          </a:stretch>
        </p:blipFill>
        <p:spPr>
          <a:xfrm>
            <a:off x="9906000" y="4953000"/>
            <a:ext cx="2286000" cy="1114425"/>
          </a:xfrm>
          <a:prstGeom prst="rect">
            <a:avLst/>
          </a:prstGeom>
        </p:spPr>
      </p:pic>
      <p:pic>
        <p:nvPicPr>
          <p:cNvPr id="3" name="Picture 2">
            <a:extLst>
              <a:ext uri="{FF2B5EF4-FFF2-40B4-BE49-F238E27FC236}">
                <a16:creationId xmlns:a16="http://schemas.microsoft.com/office/drawing/2014/main" id="{D3B0154D-ABC5-7147-9458-1B65D1144A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29" y="1524000"/>
            <a:ext cx="12136788" cy="5105400"/>
          </a:xfrm>
          <a:prstGeom prst="rect">
            <a:avLst/>
          </a:prstGeom>
        </p:spPr>
      </p:pic>
      <p:sp>
        <p:nvSpPr>
          <p:cNvPr id="6" name="Titre 1">
            <a:extLst>
              <a:ext uri="{FF2B5EF4-FFF2-40B4-BE49-F238E27FC236}">
                <a16:creationId xmlns:a16="http://schemas.microsoft.com/office/drawing/2014/main" id="{587974F3-873B-8B49-B18D-8B125F0162F0}"/>
              </a:ext>
            </a:extLst>
          </p:cNvPr>
          <p:cNvSpPr>
            <a:spLocks noGrp="1"/>
          </p:cNvSpPr>
          <p:nvPr>
            <p:ph type="title"/>
          </p:nvPr>
        </p:nvSpPr>
        <p:spPr>
          <a:xfrm>
            <a:off x="152400" y="304800"/>
            <a:ext cx="14020800" cy="1143000"/>
          </a:xfrm>
        </p:spPr>
        <p:txBody>
          <a:bodyPr>
            <a:noAutofit/>
          </a:bodyPr>
          <a:lstStyle/>
          <a:p>
            <a:pPr algn="l"/>
            <a:r>
              <a:rPr lang="en-US" sz="4000" dirty="0">
                <a:solidFill>
                  <a:srgbClr val="FF0000"/>
                </a:solidFill>
              </a:rPr>
              <a:t>Case study 1: Using data to alleviate stockouts</a:t>
            </a:r>
          </a:p>
        </p:txBody>
      </p:sp>
    </p:spTree>
    <p:extLst>
      <p:ext uri="{BB962C8B-B14F-4D97-AF65-F5344CB8AC3E}">
        <p14:creationId xmlns:p14="http://schemas.microsoft.com/office/powerpoint/2010/main" val="23625138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0198DFD-5E18-1944-9EDD-903A4E5D9BEB}"/>
              </a:ext>
            </a:extLst>
          </p:cNvPr>
          <p:cNvPicPr>
            <a:picLocks noChangeAspect="1"/>
          </p:cNvPicPr>
          <p:nvPr/>
        </p:nvPicPr>
        <p:blipFill>
          <a:blip r:embed="rId2"/>
          <a:stretch>
            <a:fillRect/>
          </a:stretch>
        </p:blipFill>
        <p:spPr>
          <a:xfrm>
            <a:off x="9906000" y="4953000"/>
            <a:ext cx="2286000" cy="1114425"/>
          </a:xfrm>
          <a:prstGeom prst="rect">
            <a:avLst/>
          </a:prstGeom>
        </p:spPr>
      </p:pic>
      <p:pic>
        <p:nvPicPr>
          <p:cNvPr id="3" name="Picture 2">
            <a:extLst>
              <a:ext uri="{FF2B5EF4-FFF2-40B4-BE49-F238E27FC236}">
                <a16:creationId xmlns:a16="http://schemas.microsoft.com/office/drawing/2014/main" id="{3246B4B3-C73C-3043-9766-76217D2663F0}"/>
              </a:ext>
            </a:extLst>
          </p:cNvPr>
          <p:cNvPicPr>
            <a:picLocks noChangeAspect="1"/>
          </p:cNvPicPr>
          <p:nvPr/>
        </p:nvPicPr>
        <p:blipFill rotWithShape="1">
          <a:blip r:embed="rId3">
            <a:extLst>
              <a:ext uri="{28A0092B-C50C-407E-A947-70E740481C1C}">
                <a14:useLocalDpi xmlns:a14="http://schemas.microsoft.com/office/drawing/2010/main" val="0"/>
              </a:ext>
            </a:extLst>
          </a:blip>
          <a:srcRect t="6601" b="4981"/>
          <a:stretch/>
        </p:blipFill>
        <p:spPr>
          <a:xfrm>
            <a:off x="88979" y="1295400"/>
            <a:ext cx="11994687" cy="5410200"/>
          </a:xfrm>
          <a:prstGeom prst="rect">
            <a:avLst/>
          </a:prstGeom>
        </p:spPr>
      </p:pic>
      <p:sp>
        <p:nvSpPr>
          <p:cNvPr id="6" name="Titre 1">
            <a:extLst>
              <a:ext uri="{FF2B5EF4-FFF2-40B4-BE49-F238E27FC236}">
                <a16:creationId xmlns:a16="http://schemas.microsoft.com/office/drawing/2014/main" id="{8046C888-014D-F845-A568-982036A8C18C}"/>
              </a:ext>
            </a:extLst>
          </p:cNvPr>
          <p:cNvSpPr>
            <a:spLocks noGrp="1"/>
          </p:cNvSpPr>
          <p:nvPr>
            <p:ph type="title"/>
          </p:nvPr>
        </p:nvSpPr>
        <p:spPr>
          <a:xfrm>
            <a:off x="115873" y="152400"/>
            <a:ext cx="14020800" cy="1143000"/>
          </a:xfrm>
        </p:spPr>
        <p:txBody>
          <a:bodyPr>
            <a:noAutofit/>
          </a:bodyPr>
          <a:lstStyle/>
          <a:p>
            <a:pPr algn="l"/>
            <a:r>
              <a:rPr lang="en-US" sz="4000" dirty="0">
                <a:solidFill>
                  <a:srgbClr val="FF0000"/>
                </a:solidFill>
              </a:rPr>
              <a:t>Case Study 2: Using data to improve policy-making</a:t>
            </a:r>
          </a:p>
        </p:txBody>
      </p:sp>
    </p:spTree>
    <p:extLst>
      <p:ext uri="{BB962C8B-B14F-4D97-AF65-F5344CB8AC3E}">
        <p14:creationId xmlns:p14="http://schemas.microsoft.com/office/powerpoint/2010/main" val="22100654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0198DFD-5E18-1944-9EDD-903A4E5D9BEB}"/>
              </a:ext>
            </a:extLst>
          </p:cNvPr>
          <p:cNvPicPr>
            <a:picLocks noChangeAspect="1"/>
          </p:cNvPicPr>
          <p:nvPr/>
        </p:nvPicPr>
        <p:blipFill>
          <a:blip r:embed="rId2"/>
          <a:stretch>
            <a:fillRect/>
          </a:stretch>
        </p:blipFill>
        <p:spPr>
          <a:xfrm>
            <a:off x="9906000" y="4953000"/>
            <a:ext cx="2286000" cy="1114425"/>
          </a:xfrm>
          <a:prstGeom prst="rect">
            <a:avLst/>
          </a:prstGeom>
        </p:spPr>
      </p:pic>
      <p:pic>
        <p:nvPicPr>
          <p:cNvPr id="3" name="Picture 2">
            <a:extLst>
              <a:ext uri="{FF2B5EF4-FFF2-40B4-BE49-F238E27FC236}">
                <a16:creationId xmlns:a16="http://schemas.microsoft.com/office/drawing/2014/main" id="{283631B4-EE74-C74B-99E8-DF8077A53B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86404"/>
            <a:ext cx="12192000" cy="4480996"/>
          </a:xfrm>
          <a:prstGeom prst="rect">
            <a:avLst/>
          </a:prstGeom>
        </p:spPr>
      </p:pic>
      <p:sp>
        <p:nvSpPr>
          <p:cNvPr id="6" name="Titre 1">
            <a:extLst>
              <a:ext uri="{FF2B5EF4-FFF2-40B4-BE49-F238E27FC236}">
                <a16:creationId xmlns:a16="http://schemas.microsoft.com/office/drawing/2014/main" id="{ACFB902C-9B14-D94C-8019-335DB2B7D13D}"/>
              </a:ext>
            </a:extLst>
          </p:cNvPr>
          <p:cNvSpPr>
            <a:spLocks noGrp="1"/>
          </p:cNvSpPr>
          <p:nvPr>
            <p:ph type="title"/>
          </p:nvPr>
        </p:nvSpPr>
        <p:spPr>
          <a:xfrm>
            <a:off x="76200" y="243404"/>
            <a:ext cx="14020800" cy="1143000"/>
          </a:xfrm>
        </p:spPr>
        <p:txBody>
          <a:bodyPr>
            <a:noAutofit/>
          </a:bodyPr>
          <a:lstStyle/>
          <a:p>
            <a:pPr algn="l"/>
            <a:r>
              <a:rPr lang="en-US" sz="4000" dirty="0">
                <a:solidFill>
                  <a:srgbClr val="FF0000"/>
                </a:solidFill>
              </a:rPr>
              <a:t>Case Study 3: Using data to improve quality of care</a:t>
            </a:r>
          </a:p>
        </p:txBody>
      </p:sp>
    </p:spTree>
    <p:extLst>
      <p:ext uri="{BB962C8B-B14F-4D97-AF65-F5344CB8AC3E}">
        <p14:creationId xmlns:p14="http://schemas.microsoft.com/office/powerpoint/2010/main" val="40934096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43000" y="304800"/>
            <a:ext cx="10134600" cy="1143000"/>
          </a:xfrm>
        </p:spPr>
        <p:txBody>
          <a:bodyPr>
            <a:noAutofit/>
          </a:bodyPr>
          <a:lstStyle/>
          <a:p>
            <a:r>
              <a:rPr lang="fr-FR" sz="4000" dirty="0"/>
              <a:t>RCTO-WA </a:t>
            </a:r>
            <a:r>
              <a:rPr lang="en-US" sz="4000" dirty="0"/>
              <a:t>Resources – For Further Learning</a:t>
            </a:r>
            <a:endParaRPr lang="en-US" sz="4000" dirty="0">
              <a:solidFill>
                <a:srgbClr val="FF0000"/>
              </a:solidFill>
            </a:endParaRPr>
          </a:p>
        </p:txBody>
      </p:sp>
      <p:pic>
        <p:nvPicPr>
          <p:cNvPr id="6" name="Picture 5">
            <a:extLst>
              <a:ext uri="{FF2B5EF4-FFF2-40B4-BE49-F238E27FC236}">
                <a16:creationId xmlns:a16="http://schemas.microsoft.com/office/drawing/2014/main" id="{D9FF939B-338D-9244-A4B3-022F88AADAF7}"/>
              </a:ext>
            </a:extLst>
          </p:cNvPr>
          <p:cNvPicPr>
            <a:picLocks noChangeAspect="1"/>
          </p:cNvPicPr>
          <p:nvPr/>
        </p:nvPicPr>
        <p:blipFill>
          <a:blip r:embed="rId2"/>
          <a:stretch>
            <a:fillRect/>
          </a:stretch>
        </p:blipFill>
        <p:spPr>
          <a:xfrm>
            <a:off x="9906000" y="4953000"/>
            <a:ext cx="2286000" cy="1114425"/>
          </a:xfrm>
          <a:prstGeom prst="rect">
            <a:avLst/>
          </a:prstGeom>
        </p:spPr>
      </p:pic>
      <p:pic>
        <p:nvPicPr>
          <p:cNvPr id="8" name="Picture 7">
            <a:extLst>
              <a:ext uri="{FF2B5EF4-FFF2-40B4-BE49-F238E27FC236}">
                <a16:creationId xmlns:a16="http://schemas.microsoft.com/office/drawing/2014/main" id="{3CCFD823-1C53-8647-8080-6E2E0D80E2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1485900"/>
            <a:ext cx="2874260" cy="3733800"/>
          </a:xfrm>
          <a:prstGeom prst="rect">
            <a:avLst/>
          </a:prstGeom>
        </p:spPr>
      </p:pic>
      <p:pic>
        <p:nvPicPr>
          <p:cNvPr id="10" name="Picture 9">
            <a:extLst>
              <a:ext uri="{FF2B5EF4-FFF2-40B4-BE49-F238E27FC236}">
                <a16:creationId xmlns:a16="http://schemas.microsoft.com/office/drawing/2014/main" id="{93567809-FD15-1348-A61F-6ACF4B0B5D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772" y="1473200"/>
            <a:ext cx="2855894" cy="3708400"/>
          </a:xfrm>
          <a:prstGeom prst="rect">
            <a:avLst/>
          </a:prstGeom>
        </p:spPr>
      </p:pic>
      <p:pic>
        <p:nvPicPr>
          <p:cNvPr id="11" name="Picture 10">
            <a:extLst>
              <a:ext uri="{FF2B5EF4-FFF2-40B4-BE49-F238E27FC236}">
                <a16:creationId xmlns:a16="http://schemas.microsoft.com/office/drawing/2014/main" id="{829C1302-D2B3-0248-AF6D-A2832E2783F3}"/>
              </a:ext>
            </a:extLst>
          </p:cNvPr>
          <p:cNvPicPr>
            <a:picLocks noChangeAspect="1"/>
          </p:cNvPicPr>
          <p:nvPr/>
        </p:nvPicPr>
        <p:blipFill>
          <a:blip r:embed="rId5"/>
          <a:stretch>
            <a:fillRect/>
          </a:stretch>
        </p:blipFill>
        <p:spPr>
          <a:xfrm>
            <a:off x="6965632" y="1485900"/>
            <a:ext cx="2864168" cy="3695700"/>
          </a:xfrm>
          <a:prstGeom prst="rect">
            <a:avLst/>
          </a:prstGeom>
        </p:spPr>
      </p:pic>
      <p:sp>
        <p:nvSpPr>
          <p:cNvPr id="12" name="TextBox 11">
            <a:extLst>
              <a:ext uri="{FF2B5EF4-FFF2-40B4-BE49-F238E27FC236}">
                <a16:creationId xmlns:a16="http://schemas.microsoft.com/office/drawing/2014/main" id="{B9B20164-553E-4249-BD6B-494C8FC10640}"/>
              </a:ext>
            </a:extLst>
          </p:cNvPr>
          <p:cNvSpPr txBox="1"/>
          <p:nvPr/>
        </p:nvSpPr>
        <p:spPr>
          <a:xfrm>
            <a:off x="349772" y="5212140"/>
            <a:ext cx="2855894" cy="1569660"/>
          </a:xfrm>
          <a:prstGeom prst="rect">
            <a:avLst/>
          </a:prstGeom>
          <a:noFill/>
        </p:spPr>
        <p:txBody>
          <a:bodyPr wrap="square" rtlCol="0">
            <a:spAutoFit/>
          </a:bodyPr>
          <a:lstStyle/>
          <a:p>
            <a:r>
              <a:rPr lang="en-US" sz="1200" dirty="0">
                <a:latin typeface="Avenir Roman" panose="02000503020000020003" pitchFamily="2" charset="0"/>
              </a:rPr>
              <a:t>Read about the RCTO-WA’s </a:t>
            </a:r>
            <a:r>
              <a:rPr lang="en-US" sz="1200" b="1" dirty="0">
                <a:latin typeface="Avenir Roman" panose="02000503020000020003" pitchFamily="2" charset="0"/>
              </a:rPr>
              <a:t>Baseline Study </a:t>
            </a:r>
            <a:r>
              <a:rPr lang="en-US" sz="1200" dirty="0">
                <a:latin typeface="Avenir Roman" panose="02000503020000020003" pitchFamily="2" charset="0"/>
              </a:rPr>
              <a:t>conducted in June-July 2017. The report identifies five key barriers to access of HIV, prevention, care, and treatment services and offers critical insights on the role of community monitoring in addressing these barriers.</a:t>
            </a:r>
          </a:p>
        </p:txBody>
      </p:sp>
      <p:sp>
        <p:nvSpPr>
          <p:cNvPr id="13" name="Rectangle 12">
            <a:extLst>
              <a:ext uri="{FF2B5EF4-FFF2-40B4-BE49-F238E27FC236}">
                <a16:creationId xmlns:a16="http://schemas.microsoft.com/office/drawing/2014/main" id="{7CE1872B-6241-5C4C-9C24-EA4C6834B72F}"/>
              </a:ext>
            </a:extLst>
          </p:cNvPr>
          <p:cNvSpPr/>
          <p:nvPr/>
        </p:nvSpPr>
        <p:spPr>
          <a:xfrm>
            <a:off x="3581400" y="5207000"/>
            <a:ext cx="3000054" cy="1846659"/>
          </a:xfrm>
          <a:prstGeom prst="rect">
            <a:avLst/>
          </a:prstGeom>
        </p:spPr>
        <p:txBody>
          <a:bodyPr wrap="square">
            <a:spAutoFit/>
          </a:bodyPr>
          <a:lstStyle/>
          <a:p>
            <a:r>
              <a:rPr lang="en-US" sz="1200" dirty="0">
                <a:latin typeface="Avenir Roman" panose="02000503020000020003" pitchFamily="2" charset="0"/>
              </a:rPr>
              <a:t>Read ITPC’s </a:t>
            </a:r>
            <a:r>
              <a:rPr lang="en-US" sz="1200" b="1" dirty="0">
                <a:latin typeface="Avenir Roman" panose="02000503020000020003" pitchFamily="2" charset="0"/>
              </a:rPr>
              <a:t>Implementation Guide </a:t>
            </a:r>
            <a:r>
              <a:rPr lang="en-US" sz="1200" dirty="0">
                <a:latin typeface="Avenir Roman" panose="02000503020000020003" pitchFamily="2" charset="0"/>
              </a:rPr>
              <a:t>for Community Treatment Observatories (CTOs) as a Model for Community-led Monitoring. The guide explains how ITPC’s CTO model works and how it can be replicated or adapted in any context. </a:t>
            </a:r>
          </a:p>
          <a:p>
            <a:r>
              <a:rPr lang="en-US" sz="1200" dirty="0">
                <a:latin typeface="Avenir Roman" panose="02000503020000020003" pitchFamily="2" charset="0"/>
              </a:rPr>
              <a:t>This publication is available in English and in French.</a:t>
            </a:r>
          </a:p>
          <a:p>
            <a:r>
              <a:rPr lang="en-US" sz="1200" dirty="0">
                <a:latin typeface="Avenir Roman" panose="02000503020000020003" pitchFamily="2" charset="0"/>
              </a:rPr>
              <a:t> </a:t>
            </a:r>
            <a:r>
              <a:rPr lang="en-US" dirty="0">
                <a:solidFill>
                  <a:srgbClr val="373838"/>
                </a:solidFill>
                <a:latin typeface="Rubik"/>
              </a:rPr>
              <a:t> </a:t>
            </a:r>
            <a:endParaRPr lang="en-US" dirty="0"/>
          </a:p>
        </p:txBody>
      </p:sp>
      <p:sp>
        <p:nvSpPr>
          <p:cNvPr id="14" name="Rectangle 13">
            <a:extLst>
              <a:ext uri="{FF2B5EF4-FFF2-40B4-BE49-F238E27FC236}">
                <a16:creationId xmlns:a16="http://schemas.microsoft.com/office/drawing/2014/main" id="{72A3422E-CD9E-BE40-B509-2296173A91C5}"/>
              </a:ext>
            </a:extLst>
          </p:cNvPr>
          <p:cNvSpPr/>
          <p:nvPr/>
        </p:nvSpPr>
        <p:spPr>
          <a:xfrm>
            <a:off x="6905946" y="5257800"/>
            <a:ext cx="3000054" cy="1569660"/>
          </a:xfrm>
          <a:prstGeom prst="rect">
            <a:avLst/>
          </a:prstGeom>
        </p:spPr>
        <p:txBody>
          <a:bodyPr wrap="square">
            <a:spAutoFit/>
          </a:bodyPr>
          <a:lstStyle/>
          <a:p>
            <a:r>
              <a:rPr lang="en-US" sz="1200" dirty="0">
                <a:latin typeface="Avenir Roman" panose="02000503020000020003" pitchFamily="2" charset="0"/>
              </a:rPr>
              <a:t>Read the RCTO-WA’s </a:t>
            </a:r>
            <a:r>
              <a:rPr lang="en-US" sz="1200" b="1" dirty="0">
                <a:latin typeface="Avenir Roman" panose="02000503020000020003" pitchFamily="2" charset="0"/>
              </a:rPr>
              <a:t>Advocacy Paper</a:t>
            </a:r>
            <a:r>
              <a:rPr lang="en-US" sz="1200" dirty="0">
                <a:latin typeface="Avenir Roman" panose="02000503020000020003" pitchFamily="2" charset="0"/>
              </a:rPr>
              <a:t>, which shares the key findings, analysis and advocacy opportunities emanating from the project. The paper contains 14 data-driven advocacy alerts, with clear calls to actions for communities, governments, donors and other key stakeholders in the West African region. </a:t>
            </a:r>
            <a:endParaRPr lang="en-US" dirty="0"/>
          </a:p>
        </p:txBody>
      </p:sp>
    </p:spTree>
    <p:extLst>
      <p:ext uri="{BB962C8B-B14F-4D97-AF65-F5344CB8AC3E}">
        <p14:creationId xmlns:p14="http://schemas.microsoft.com/office/powerpoint/2010/main" val="7257689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B94B9BE-70AE-8C41-B598-CC16364C2F4A}"/>
              </a:ext>
            </a:extLst>
          </p:cNvPr>
          <p:cNvPicPr>
            <a:picLocks noChangeAspect="1"/>
          </p:cNvPicPr>
          <p:nvPr/>
        </p:nvPicPr>
        <p:blipFill>
          <a:blip r:embed="rId2"/>
          <a:stretch>
            <a:fillRect/>
          </a:stretch>
        </p:blipFill>
        <p:spPr>
          <a:xfrm>
            <a:off x="9906000" y="4953000"/>
            <a:ext cx="2286000" cy="1114425"/>
          </a:xfrm>
          <a:prstGeom prst="rect">
            <a:avLst/>
          </a:prstGeom>
        </p:spPr>
      </p:pic>
      <p:sp>
        <p:nvSpPr>
          <p:cNvPr id="4" name="Titre 1">
            <a:extLst>
              <a:ext uri="{FF2B5EF4-FFF2-40B4-BE49-F238E27FC236}">
                <a16:creationId xmlns:a16="http://schemas.microsoft.com/office/drawing/2014/main" id="{F519298E-1977-4E43-B22F-CB98152FDC36}"/>
              </a:ext>
            </a:extLst>
          </p:cNvPr>
          <p:cNvSpPr>
            <a:spLocks noGrp="1"/>
          </p:cNvSpPr>
          <p:nvPr>
            <p:ph type="title"/>
          </p:nvPr>
        </p:nvSpPr>
        <p:spPr>
          <a:xfrm>
            <a:off x="3388566" y="1211192"/>
            <a:ext cx="5471194" cy="561975"/>
          </a:xfrm>
        </p:spPr>
        <p:txBody>
          <a:bodyPr>
            <a:noAutofit/>
          </a:bodyPr>
          <a:lstStyle/>
          <a:p>
            <a:r>
              <a:rPr lang="en-US" sz="4000" dirty="0">
                <a:solidFill>
                  <a:srgbClr val="FF0000"/>
                </a:solidFill>
              </a:rPr>
              <a:t>Thank You!</a:t>
            </a:r>
          </a:p>
        </p:txBody>
      </p:sp>
      <p:sp>
        <p:nvSpPr>
          <p:cNvPr id="2" name="Rectangle 1">
            <a:extLst>
              <a:ext uri="{FF2B5EF4-FFF2-40B4-BE49-F238E27FC236}">
                <a16:creationId xmlns:a16="http://schemas.microsoft.com/office/drawing/2014/main" id="{CFFD3139-8892-6F47-B512-61042AEAACCE}"/>
              </a:ext>
            </a:extLst>
          </p:cNvPr>
          <p:cNvSpPr/>
          <p:nvPr/>
        </p:nvSpPr>
        <p:spPr>
          <a:xfrm>
            <a:off x="685800" y="5181600"/>
            <a:ext cx="10591800" cy="3877985"/>
          </a:xfrm>
          <a:prstGeom prst="rect">
            <a:avLst/>
          </a:prstGeom>
        </p:spPr>
        <p:txBody>
          <a:bodyPr wrap="square" numCol="2">
            <a:spAutoFit/>
          </a:bodyPr>
          <a:lstStyle/>
          <a:p>
            <a:r>
              <a:rPr lang="en-US" sz="1600" b="1" cap="all" dirty="0">
                <a:latin typeface="Avenir Roman" panose="02000503020000020003" pitchFamily="2" charset="0"/>
              </a:rPr>
              <a:t>ITPC GLOBAL</a:t>
            </a:r>
          </a:p>
          <a:p>
            <a:endParaRPr lang="en-US" sz="1600" dirty="0">
              <a:latin typeface="Avenir Roman" panose="02000503020000020003" pitchFamily="2" charset="0"/>
            </a:endParaRPr>
          </a:p>
          <a:p>
            <a:r>
              <a:rPr lang="en-US" sz="1600" dirty="0">
                <a:latin typeface="Avenir Roman" panose="02000503020000020003" pitchFamily="2" charset="0"/>
              </a:rPr>
              <a:t>SOUTH AFRICA</a:t>
            </a:r>
            <a:br>
              <a:rPr lang="en-US" sz="1600" dirty="0">
                <a:latin typeface="Avenir Roman" panose="02000503020000020003" pitchFamily="2" charset="0"/>
              </a:rPr>
            </a:br>
            <a:r>
              <a:rPr lang="en-US" sz="1600" dirty="0">
                <a:latin typeface="Avenir Roman" panose="02000503020000020003" pitchFamily="2" charset="0"/>
              </a:rPr>
              <a:t>104 Oxford Road, Houghton Estate</a:t>
            </a:r>
            <a:br>
              <a:rPr lang="en-US" sz="1600" dirty="0">
                <a:latin typeface="Avenir Roman" panose="02000503020000020003" pitchFamily="2" charset="0"/>
              </a:rPr>
            </a:br>
            <a:r>
              <a:rPr lang="en-US" sz="1600" dirty="0">
                <a:latin typeface="Avenir Roman" panose="02000503020000020003" pitchFamily="2" charset="0"/>
              </a:rPr>
              <a:t>Rosebank, Johannesburg</a:t>
            </a:r>
            <a:br>
              <a:rPr lang="en-US" sz="1600" dirty="0">
                <a:latin typeface="Avenir Roman" panose="02000503020000020003" pitchFamily="2" charset="0"/>
              </a:rPr>
            </a:br>
            <a:r>
              <a:rPr lang="en-US" sz="1600" dirty="0">
                <a:latin typeface="Avenir Roman" panose="02000503020000020003" pitchFamily="2" charset="0"/>
              </a:rPr>
              <a:t>2198, Republic of South Africa</a:t>
            </a:r>
            <a:endParaRPr lang="en-US" sz="1600" b="0" i="0" dirty="0">
              <a:effectLst/>
              <a:latin typeface="Avenir Roman" panose="02000503020000020003" pitchFamily="2" charset="0"/>
            </a:endParaRPr>
          </a:p>
          <a:p>
            <a:endParaRPr lang="en-US" sz="1600" b="0" i="0" dirty="0">
              <a:effectLst/>
              <a:latin typeface="Avenir Roman" panose="02000503020000020003" pitchFamily="2" charset="0"/>
            </a:endParaRPr>
          </a:p>
          <a:p>
            <a:endParaRPr lang="en-US" sz="1600" b="0" i="0" dirty="0">
              <a:effectLst/>
              <a:latin typeface="Avenir Roman" panose="02000503020000020003" pitchFamily="2" charset="0"/>
            </a:endParaRPr>
          </a:p>
          <a:p>
            <a:endParaRPr lang="en-US" sz="1600" b="0" i="0" dirty="0">
              <a:effectLst/>
              <a:latin typeface="Avenir Roman" panose="02000503020000020003" pitchFamily="2" charset="0"/>
            </a:endParaRPr>
          </a:p>
          <a:p>
            <a:endParaRPr lang="en-US" sz="1600" dirty="0">
              <a:latin typeface="Avenir Roman" panose="02000503020000020003" pitchFamily="2" charset="0"/>
            </a:endParaRPr>
          </a:p>
          <a:p>
            <a:endParaRPr lang="en-US" sz="1600" b="0" i="0" dirty="0">
              <a:effectLst/>
              <a:latin typeface="Avenir Roman" panose="02000503020000020003" pitchFamily="2" charset="0"/>
            </a:endParaRPr>
          </a:p>
          <a:p>
            <a:endParaRPr lang="en-US" sz="1600" dirty="0">
              <a:latin typeface="Avenir Roman" panose="02000503020000020003" pitchFamily="2" charset="0"/>
            </a:endParaRPr>
          </a:p>
          <a:p>
            <a:endParaRPr lang="en-US" sz="1600" b="0" i="0" dirty="0">
              <a:effectLst/>
              <a:latin typeface="Avenir Roman" panose="02000503020000020003" pitchFamily="2" charset="0"/>
            </a:endParaRPr>
          </a:p>
          <a:p>
            <a:endParaRPr lang="en-US" sz="1600" dirty="0">
              <a:latin typeface="Avenir Roman" panose="02000503020000020003" pitchFamily="2" charset="0"/>
            </a:endParaRPr>
          </a:p>
          <a:p>
            <a:endParaRPr lang="en-US" sz="1600" b="0" i="0" dirty="0">
              <a:effectLst/>
              <a:latin typeface="Avenir Roman" panose="02000503020000020003" pitchFamily="2" charset="0"/>
            </a:endParaRPr>
          </a:p>
          <a:p>
            <a:r>
              <a:rPr lang="en-US" sz="1600" b="1" dirty="0">
                <a:latin typeface="Avenir Roman" panose="02000503020000020003" pitchFamily="2" charset="0"/>
              </a:rPr>
              <a:t>ITPC WEST AFRICA </a:t>
            </a:r>
          </a:p>
          <a:p>
            <a:endParaRPr lang="en-US" sz="1600" dirty="0">
              <a:latin typeface="Avenir Roman" panose="02000503020000020003" pitchFamily="2" charset="0"/>
            </a:endParaRPr>
          </a:p>
          <a:p>
            <a:r>
              <a:rPr lang="en-US" sz="1600" dirty="0">
                <a:latin typeface="Avenir Roman" panose="02000503020000020003" pitchFamily="2" charset="0"/>
              </a:rPr>
              <a:t>CÔTE D’IVOIRE</a:t>
            </a:r>
          </a:p>
          <a:p>
            <a:r>
              <a:rPr lang="en-US" sz="1600" dirty="0">
                <a:latin typeface="Avenir Roman" panose="02000503020000020003" pitchFamily="2" charset="0"/>
              </a:rPr>
              <a:t>Abidjan </a:t>
            </a:r>
            <a:r>
              <a:rPr lang="en-US" sz="1600" dirty="0" err="1">
                <a:latin typeface="Avenir Roman" panose="02000503020000020003" pitchFamily="2" charset="0"/>
              </a:rPr>
              <a:t>Cocody</a:t>
            </a:r>
            <a:r>
              <a:rPr lang="en-US" sz="1600" dirty="0">
                <a:latin typeface="Avenir Roman" panose="02000503020000020003" pitchFamily="2" charset="0"/>
              </a:rPr>
              <a:t> </a:t>
            </a:r>
            <a:r>
              <a:rPr lang="en-US" sz="1600" dirty="0" err="1">
                <a:latin typeface="Avenir Roman" panose="02000503020000020003" pitchFamily="2" charset="0"/>
              </a:rPr>
              <a:t>angre</a:t>
            </a:r>
            <a:r>
              <a:rPr lang="en-US" sz="1600" dirty="0">
                <a:latin typeface="Avenir Roman" panose="02000503020000020003" pitchFamily="2" charset="0"/>
              </a:rPr>
              <a:t> 7th slice</a:t>
            </a:r>
          </a:p>
          <a:p>
            <a:r>
              <a:rPr lang="en-US" sz="1600" dirty="0">
                <a:latin typeface="Avenir Roman" panose="02000503020000020003" pitchFamily="2" charset="0"/>
              </a:rPr>
              <a:t>+225 22 52 99 89</a:t>
            </a:r>
          </a:p>
          <a:p>
            <a:r>
              <a:rPr lang="en-US" sz="1600" dirty="0" err="1">
                <a:latin typeface="Avenir Roman" panose="02000503020000020003" pitchFamily="2" charset="0"/>
              </a:rPr>
              <a:t>infos@itpcwa.org</a:t>
            </a:r>
            <a:endParaRPr lang="en-US" sz="1600" dirty="0">
              <a:latin typeface="Avenir Roman" panose="02000503020000020003" pitchFamily="2" charset="0"/>
            </a:endParaRPr>
          </a:p>
          <a:p>
            <a:endParaRPr lang="en-US" sz="1600" b="0" i="0" dirty="0">
              <a:effectLst/>
              <a:latin typeface="Avenir Roman" panose="02000503020000020003" pitchFamily="2" charset="0"/>
            </a:endParaRPr>
          </a:p>
        </p:txBody>
      </p:sp>
      <p:pic>
        <p:nvPicPr>
          <p:cNvPr id="3" name="Picture 2">
            <a:extLst>
              <a:ext uri="{FF2B5EF4-FFF2-40B4-BE49-F238E27FC236}">
                <a16:creationId xmlns:a16="http://schemas.microsoft.com/office/drawing/2014/main" id="{06900684-4A05-C54E-9A5D-C6F521D099A8}"/>
              </a:ext>
            </a:extLst>
          </p:cNvPr>
          <p:cNvPicPr>
            <a:picLocks noChangeAspect="1"/>
          </p:cNvPicPr>
          <p:nvPr/>
        </p:nvPicPr>
        <p:blipFill>
          <a:blip r:embed="rId3"/>
          <a:stretch>
            <a:fillRect/>
          </a:stretch>
        </p:blipFill>
        <p:spPr>
          <a:xfrm>
            <a:off x="-34540" y="0"/>
            <a:ext cx="4477034" cy="2514601"/>
          </a:xfrm>
          <a:prstGeom prst="rect">
            <a:avLst/>
          </a:prstGeom>
        </p:spPr>
      </p:pic>
      <p:pic>
        <p:nvPicPr>
          <p:cNvPr id="6" name="Picture 5">
            <a:extLst>
              <a:ext uri="{FF2B5EF4-FFF2-40B4-BE49-F238E27FC236}">
                <a16:creationId xmlns:a16="http://schemas.microsoft.com/office/drawing/2014/main" id="{1D6018F0-0825-BD45-A60F-94E328FEAA02}"/>
              </a:ext>
            </a:extLst>
          </p:cNvPr>
          <p:cNvPicPr>
            <a:picLocks noChangeAspect="1"/>
          </p:cNvPicPr>
          <p:nvPr/>
        </p:nvPicPr>
        <p:blipFill>
          <a:blip r:embed="rId4"/>
          <a:stretch>
            <a:fillRect/>
          </a:stretch>
        </p:blipFill>
        <p:spPr>
          <a:xfrm>
            <a:off x="7647904" y="-14064"/>
            <a:ext cx="4572000" cy="2567940"/>
          </a:xfrm>
          <a:prstGeom prst="rect">
            <a:avLst/>
          </a:prstGeom>
        </p:spPr>
      </p:pic>
      <p:pic>
        <p:nvPicPr>
          <p:cNvPr id="7" name="Picture 6">
            <a:extLst>
              <a:ext uri="{FF2B5EF4-FFF2-40B4-BE49-F238E27FC236}">
                <a16:creationId xmlns:a16="http://schemas.microsoft.com/office/drawing/2014/main" id="{C5D32FA5-C5FF-4E4D-A3CC-D90C6A45BDF1}"/>
              </a:ext>
            </a:extLst>
          </p:cNvPr>
          <p:cNvPicPr>
            <a:picLocks noChangeAspect="1"/>
          </p:cNvPicPr>
          <p:nvPr/>
        </p:nvPicPr>
        <p:blipFill>
          <a:blip r:embed="rId5"/>
          <a:stretch>
            <a:fillRect/>
          </a:stretch>
        </p:blipFill>
        <p:spPr>
          <a:xfrm>
            <a:off x="3581400" y="2470833"/>
            <a:ext cx="4690624" cy="2634567"/>
          </a:xfrm>
          <a:prstGeom prst="rect">
            <a:avLst/>
          </a:prstGeom>
        </p:spPr>
      </p:pic>
    </p:spTree>
    <p:extLst>
      <p:ext uri="{BB962C8B-B14F-4D97-AF65-F5344CB8AC3E}">
        <p14:creationId xmlns:p14="http://schemas.microsoft.com/office/powerpoint/2010/main" val="30479333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7961</TotalTime>
  <Words>352</Words>
  <Application>Microsoft Macintosh PowerPoint</Application>
  <PresentationFormat>Widescreen</PresentationFormat>
  <Paragraphs>45</Paragraphs>
  <Slides>9</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Arial</vt:lpstr>
      <vt:lpstr>Avenir Roman</vt:lpstr>
      <vt:lpstr>Calibri</vt:lpstr>
      <vt:lpstr>Franklin Gothic Book</vt:lpstr>
      <vt:lpstr>Franklin Gothic Medium</vt:lpstr>
      <vt:lpstr>Rubik</vt:lpstr>
      <vt:lpstr>verdana</vt:lpstr>
      <vt:lpstr>Office Theme</vt:lpstr>
      <vt:lpstr>PowerPoint Presentation</vt:lpstr>
      <vt:lpstr>PowerPoint Presentation</vt:lpstr>
      <vt:lpstr>PowerPoint Presentation</vt:lpstr>
      <vt:lpstr>PowerPoint Presentation</vt:lpstr>
      <vt:lpstr>Case study 1: Using data to alleviate stockouts</vt:lpstr>
      <vt:lpstr>Case Study 2: Using data to improve policy-making</vt:lpstr>
      <vt:lpstr>Case Study 3: Using data to improve quality of care</vt:lpstr>
      <vt:lpstr>RCTO-WA Resources – For Further Learning</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Trisa Taro</dc:creator>
  <cp:lastModifiedBy>Wame Mosime</cp:lastModifiedBy>
  <cp:revision>435</cp:revision>
  <cp:lastPrinted>2017-12-14T13:42:08Z</cp:lastPrinted>
  <dcterms:created xsi:type="dcterms:W3CDTF">2014-10-13T21:17:51Z</dcterms:created>
  <dcterms:modified xsi:type="dcterms:W3CDTF">2019-07-23T13:38:26Z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2664953</vt:lpwstr>
  </property>
  <property fmtid="{D5CDD505-2E9C-101B-9397-08002B2CF9AE}" pid="3" name="NXPowerLiteSettings">
    <vt:lpwstr>C700052003A000</vt:lpwstr>
  </property>
  <property fmtid="{D5CDD505-2E9C-101B-9397-08002B2CF9AE}" pid="4" name="NXPowerLiteVersion">
    <vt:lpwstr>D8.0.7</vt:lpwstr>
  </property>
</Properties>
</file>